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</p:sldMasterIdLst>
  <p:notesMasterIdLst>
    <p:notesMasterId r:id="rId38"/>
  </p:notesMasterIdLst>
  <p:handoutMasterIdLst>
    <p:handoutMasterId r:id="rId39"/>
  </p:handoutMasterIdLst>
  <p:sldIdLst>
    <p:sldId id="906" r:id="rId2"/>
    <p:sldId id="1282" r:id="rId3"/>
    <p:sldId id="1602" r:id="rId4"/>
    <p:sldId id="1541" r:id="rId5"/>
    <p:sldId id="1644" r:id="rId6"/>
    <p:sldId id="1470" r:id="rId7"/>
    <p:sldId id="1464" r:id="rId8"/>
    <p:sldId id="1465" r:id="rId9"/>
    <p:sldId id="1473" r:id="rId10"/>
    <p:sldId id="1478" r:id="rId11"/>
    <p:sldId id="1662" r:id="rId12"/>
    <p:sldId id="1663" r:id="rId13"/>
    <p:sldId id="1631" r:id="rId14"/>
    <p:sldId id="1633" r:id="rId15"/>
    <p:sldId id="1516" r:id="rId16"/>
    <p:sldId id="1487" r:id="rId17"/>
    <p:sldId id="1482" r:id="rId18"/>
    <p:sldId id="1643" r:id="rId19"/>
    <p:sldId id="1492" r:id="rId20"/>
    <p:sldId id="1636" r:id="rId21"/>
    <p:sldId id="1637" r:id="rId22"/>
    <p:sldId id="1561" r:id="rId23"/>
    <p:sldId id="1562" r:id="rId24"/>
    <p:sldId id="1615" r:id="rId25"/>
    <p:sldId id="1566" r:id="rId26"/>
    <p:sldId id="1642" r:id="rId27"/>
    <p:sldId id="1657" r:id="rId28"/>
    <p:sldId id="1658" r:id="rId29"/>
    <p:sldId id="1664" r:id="rId30"/>
    <p:sldId id="1597" r:id="rId31"/>
    <p:sldId id="1573" r:id="rId32"/>
    <p:sldId id="1655" r:id="rId33"/>
    <p:sldId id="1625" r:id="rId34"/>
    <p:sldId id="1656" r:id="rId35"/>
    <p:sldId id="1529" r:id="rId36"/>
    <p:sldId id="1077" r:id="rId37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  <p15:guide id="3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E8FF"/>
    <a:srgbClr val="E9B217"/>
    <a:srgbClr val="92D050"/>
    <a:srgbClr val="FFFFFF"/>
    <a:srgbClr val="0000FF"/>
    <a:srgbClr val="9B2D1F"/>
    <a:srgbClr val="003399"/>
    <a:srgbClr val="A28E6A"/>
    <a:srgbClr val="965462"/>
    <a:srgbClr val="8B5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1328" autoAdjust="0"/>
  </p:normalViewPr>
  <p:slideViewPr>
    <p:cSldViewPr>
      <p:cViewPr varScale="1">
        <p:scale>
          <a:sx n="106" d="100"/>
          <a:sy n="106" d="100"/>
        </p:scale>
        <p:origin x="133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768" y="-78"/>
      </p:cViewPr>
      <p:guideLst>
        <p:guide orient="horz" pos="2928"/>
        <p:guide pos="220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30491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0" tIns="46570" rIns="93140" bIns="46570" numCol="1" anchor="t" anchorCtr="0" compatLnSpc="1">
            <a:prstTxWarp prst="textNoShape">
              <a:avLst/>
            </a:prstTxWarp>
          </a:bodyPr>
          <a:lstStyle>
            <a:lvl1pPr defTabSz="928436" eaLnBrk="0" hangingPunct="0"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r>
              <a:rPr lang="en-US" sz="1000" smtClean="0">
                <a:latin typeface="Arial" pitchFamily="34" charset="0"/>
              </a:rPr>
              <a:t>Outlook 19</a:t>
            </a:r>
            <a:endParaRPr lang="en-US" sz="1000" dirty="0">
              <a:latin typeface="Arial" pitchFamily="34" charset="0"/>
            </a:endParaRP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029" y="0"/>
            <a:ext cx="2972421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0" tIns="46570" rIns="93140" bIns="46570" numCol="1" anchor="t" anchorCtr="0" compatLnSpc="1">
            <a:prstTxWarp prst="textNoShape">
              <a:avLst/>
            </a:prstTxWarp>
          </a:bodyPr>
          <a:lstStyle>
            <a:lvl1pPr algn="r" defTabSz="928436" eaLnBrk="0" hangingPunct="0"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fld id="{8FEEAC2D-5596-43E2-AE19-A0406DF6BAF0}" type="datetime1">
              <a:rPr lang="en-US" sz="1000" smtClean="0">
                <a:latin typeface="Arial" pitchFamily="34" charset="0"/>
              </a:rPr>
              <a:t>11/27/2018</a:t>
            </a:fld>
            <a:endParaRPr lang="en-US" sz="1000" dirty="0">
              <a:latin typeface="Arial" pitchFamily="34" charset="0"/>
            </a:endParaRPr>
          </a:p>
        </p:txBody>
      </p:sp>
      <p:sp>
        <p:nvSpPr>
          <p:cNvPr id="324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8831263"/>
            <a:ext cx="2972421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0" tIns="46570" rIns="93140" bIns="46570" numCol="1" anchor="b" anchorCtr="0" compatLnSpc="1">
            <a:prstTxWarp prst="textNoShape">
              <a:avLst/>
            </a:prstTxWarp>
          </a:bodyPr>
          <a:lstStyle>
            <a:lvl1pPr defTabSz="928436" eaLnBrk="0" hangingPunct="0"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r>
              <a:rPr lang="en-US" sz="1000" dirty="0">
                <a:latin typeface="Arial" pitchFamily="34" charset="0"/>
              </a:rPr>
              <a:t>Center for Business and Economic Research University of Nevada, Las Vegas</a:t>
            </a:r>
          </a:p>
        </p:txBody>
      </p:sp>
      <p:sp>
        <p:nvSpPr>
          <p:cNvPr id="324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029" y="8831263"/>
            <a:ext cx="2972421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0" tIns="46570" rIns="93140" bIns="46570" numCol="1" anchor="b" anchorCtr="0" compatLnSpc="1">
            <a:prstTxWarp prst="textNoShape">
              <a:avLst/>
            </a:prstTxWarp>
          </a:bodyPr>
          <a:lstStyle>
            <a:lvl1pPr algn="r" defTabSz="928436" eaLnBrk="0" hangingPunct="0"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fld id="{9D0BE326-AF4D-44D8-8326-480FE0504D09}" type="slidenum">
              <a:rPr lang="en-US" sz="1000">
                <a:latin typeface="Arial" pitchFamily="34" charset="0"/>
              </a:rPr>
              <a:pPr>
                <a:defRPr/>
              </a:pPr>
              <a:t>‹#›</a:t>
            </a:fld>
            <a:endParaRPr lang="en-US" sz="10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68598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4" y="0"/>
            <a:ext cx="2972421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0" tIns="46570" rIns="93140" bIns="46570" numCol="1" anchor="t" anchorCtr="0" compatLnSpc="1">
            <a:prstTxWarp prst="textNoShape">
              <a:avLst/>
            </a:prstTxWarp>
          </a:bodyPr>
          <a:lstStyle>
            <a:lvl1pPr defTabSz="928436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Outlook 19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029" y="0"/>
            <a:ext cx="2972421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0" tIns="46570" rIns="93140" bIns="46570" numCol="1" anchor="t" anchorCtr="0" compatLnSpc="1">
            <a:prstTxWarp prst="textNoShape">
              <a:avLst/>
            </a:prstTxWarp>
          </a:bodyPr>
          <a:lstStyle>
            <a:lvl1pPr algn="r" defTabSz="928436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6385FAF-7CE9-48F8-9A00-240535F73F55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293" tIns="43646" rIns="87293" bIns="4364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6423" y="4416430"/>
            <a:ext cx="5485158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0" tIns="46570" rIns="93140" bIns="465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4" y="8831263"/>
            <a:ext cx="2972421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0" tIns="46570" rIns="93140" bIns="46570" numCol="1" anchor="b" anchorCtr="0" compatLnSpc="1">
            <a:prstTxWarp prst="textNoShape">
              <a:avLst/>
            </a:prstTxWarp>
          </a:bodyPr>
          <a:lstStyle>
            <a:lvl1pPr defTabSz="928436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dirty="0"/>
              <a:t>Center for Business and Economic Research University of Nevada, Las Vegas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029" y="8831263"/>
            <a:ext cx="2972421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0" tIns="46570" rIns="93140" bIns="46570" numCol="1" anchor="b" anchorCtr="0" compatLnSpc="1">
            <a:prstTxWarp prst="textNoShape">
              <a:avLst/>
            </a:prstTxWarp>
          </a:bodyPr>
          <a:lstStyle>
            <a:lvl1pPr algn="r" defTabSz="928436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C8A12BB-ACEC-437A-BEDE-0E2473E88D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45592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3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AC1AB9-0CCB-4FB0-B3E8-7A2C00B4646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148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Center for Business and Economic Research University of Nevada, Las Vegas</a:t>
            </a:r>
          </a:p>
        </p:txBody>
      </p:sp>
      <p:sp>
        <p:nvSpPr>
          <p:cNvPr id="6149" name="Header Placeholder 5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Outlook 19</a:t>
            </a:r>
            <a:endParaRPr lang="en-US" dirty="0"/>
          </a:p>
        </p:txBody>
      </p:sp>
      <p:sp>
        <p:nvSpPr>
          <p:cNvPr id="6150" name="Date Placeholder 6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1320A61-83CE-4884-AB6E-B12B77F61CA2}" type="datetime1">
              <a:rPr lang="en-US" smtClean="0"/>
              <a:t>11/27/2018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618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 lIns="88101" tIns="44051" rIns="88101" bIns="44051"/>
          <a:lstStyle/>
          <a:p>
            <a:r>
              <a:rPr lang="en-US" smtClean="0"/>
              <a:t>Outlook 19</a:t>
            </a:r>
            <a:endParaRPr lang="en-US" dirty="0"/>
          </a:p>
        </p:txBody>
      </p:sp>
      <p:sp>
        <p:nvSpPr>
          <p:cNvPr id="122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 lIns="88101" tIns="44051" rIns="88101" bIns="44051"/>
          <a:lstStyle/>
          <a:p>
            <a:r>
              <a:rPr lang="en-US" dirty="0"/>
              <a:t>Center for Business and Economic Research University of Nevada, Las Vegas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88101" tIns="44051" rIns="88101" bIns="44051"/>
          <a:lstStyle/>
          <a:p>
            <a:fld id="{A1C7C386-3D2F-4195-B4D4-553630A66D7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2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95325"/>
            <a:ext cx="4649787" cy="34877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4" y="4414842"/>
            <a:ext cx="5028579" cy="4186237"/>
          </a:xfrm>
          <a:noFill/>
          <a:ln/>
        </p:spPr>
        <p:txBody>
          <a:bodyPr lIns="88101" tIns="44051" rIns="88101" bIns="44051"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2294" name="Date Placeholder 6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CA1F876-024B-4903-B061-A29B8D6D6EAA}" type="datetime1">
              <a:rPr lang="en-US" smtClean="0"/>
              <a:t>11/27/2018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994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 lIns="88101" tIns="44051" rIns="88101" bIns="44051"/>
          <a:lstStyle/>
          <a:p>
            <a:r>
              <a:rPr lang="en-US" smtClean="0"/>
              <a:t>Outlook 19</a:t>
            </a:r>
            <a:endParaRPr lang="en-US" dirty="0"/>
          </a:p>
        </p:txBody>
      </p:sp>
      <p:sp>
        <p:nvSpPr>
          <p:cNvPr id="122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 lIns="88101" tIns="44051" rIns="88101" bIns="44051"/>
          <a:lstStyle/>
          <a:p>
            <a:r>
              <a:rPr lang="en-US" dirty="0"/>
              <a:t>Center for Business and Economic Research University of Nevada, Las Vegas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88101" tIns="44051" rIns="88101" bIns="44051"/>
          <a:lstStyle/>
          <a:p>
            <a:fld id="{A1C7C386-3D2F-4195-B4D4-553630A66D7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2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95325"/>
            <a:ext cx="4649787" cy="34877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4" y="4414842"/>
            <a:ext cx="5028579" cy="4186237"/>
          </a:xfrm>
          <a:noFill/>
          <a:ln/>
        </p:spPr>
        <p:txBody>
          <a:bodyPr lIns="88101" tIns="44051" rIns="88101" bIns="44051"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2294" name="Date Placeholder 6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6C00FE7-044D-4944-9A6E-38608542A298}" type="datetime1">
              <a:rPr lang="en-US" smtClean="0"/>
              <a:t>11/27/2018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728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 lIns="88101" tIns="44051" rIns="88101" bIns="44051"/>
          <a:lstStyle/>
          <a:p>
            <a:r>
              <a:rPr lang="en-US" smtClean="0"/>
              <a:t>Outlook 19</a:t>
            </a:r>
            <a:endParaRPr lang="en-US" dirty="0"/>
          </a:p>
        </p:txBody>
      </p:sp>
      <p:sp>
        <p:nvSpPr>
          <p:cNvPr id="122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 lIns="88101" tIns="44051" rIns="88101" bIns="44051"/>
          <a:lstStyle/>
          <a:p>
            <a:r>
              <a:rPr lang="en-US" dirty="0"/>
              <a:t>Center for Business and Economic Research University of Nevada, Las Vegas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88101" tIns="44051" rIns="88101" bIns="44051"/>
          <a:lstStyle/>
          <a:p>
            <a:fld id="{A1C7C386-3D2F-4195-B4D4-553630A66D7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2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95325"/>
            <a:ext cx="4649787" cy="34877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4" y="4414842"/>
            <a:ext cx="5028579" cy="4186237"/>
          </a:xfrm>
          <a:noFill/>
          <a:ln/>
        </p:spPr>
        <p:txBody>
          <a:bodyPr lIns="88101" tIns="44051" rIns="88101" bIns="44051"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2294" name="Date Placeholder 6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8C40F1E-80A1-47DA-A74C-6AF9F65DDCE2}" type="datetime1">
              <a:rPr lang="en-US" smtClean="0"/>
              <a:t>11/27/2018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699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 lIns="88101" tIns="44051" rIns="88101" bIns="44051"/>
          <a:lstStyle/>
          <a:p>
            <a:r>
              <a:rPr lang="en-US" smtClean="0"/>
              <a:t>Outlook 19</a:t>
            </a:r>
            <a:endParaRPr lang="en-US" dirty="0"/>
          </a:p>
        </p:txBody>
      </p:sp>
      <p:sp>
        <p:nvSpPr>
          <p:cNvPr id="122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 lIns="88101" tIns="44051" rIns="88101" bIns="44051"/>
          <a:lstStyle/>
          <a:p>
            <a:r>
              <a:rPr lang="en-US" dirty="0"/>
              <a:t>Center for Business and Economic Research University of Nevada, Las Vegas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88101" tIns="44051" rIns="88101" bIns="44051"/>
          <a:lstStyle/>
          <a:p>
            <a:fld id="{A1C7C386-3D2F-4195-B4D4-553630A66D7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2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95325"/>
            <a:ext cx="4649787" cy="34877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4" y="4414842"/>
            <a:ext cx="5028579" cy="4186237"/>
          </a:xfrm>
          <a:noFill/>
          <a:ln/>
        </p:spPr>
        <p:txBody>
          <a:bodyPr lIns="88101" tIns="44051" rIns="88101" bIns="44051"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2294" name="Date Placeholder 6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C67E887-EC64-49A5-89E1-9F160402DD72}" type="datetime1">
              <a:rPr lang="en-US" smtClean="0"/>
              <a:t>11/27/2018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26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 lIns="88101" tIns="44051" rIns="88101" bIns="44051"/>
          <a:lstStyle/>
          <a:p>
            <a:r>
              <a:rPr lang="en-US" smtClean="0"/>
              <a:t>Outlook 19</a:t>
            </a:r>
            <a:endParaRPr lang="en-US" dirty="0"/>
          </a:p>
        </p:txBody>
      </p:sp>
      <p:sp>
        <p:nvSpPr>
          <p:cNvPr id="122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 lIns="88101" tIns="44051" rIns="88101" bIns="44051"/>
          <a:lstStyle/>
          <a:p>
            <a:r>
              <a:rPr lang="en-US" dirty="0"/>
              <a:t>Center for Business and Economic Research University of Nevada, Las Vegas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88101" tIns="44051" rIns="88101" bIns="44051"/>
          <a:lstStyle/>
          <a:p>
            <a:fld id="{A1C7C386-3D2F-4195-B4D4-553630A66D7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2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95325"/>
            <a:ext cx="4649787" cy="34877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4" y="4414842"/>
            <a:ext cx="5028579" cy="4186237"/>
          </a:xfrm>
          <a:noFill/>
          <a:ln/>
        </p:spPr>
        <p:txBody>
          <a:bodyPr lIns="88101" tIns="44051" rIns="88101" bIns="44051"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2294" name="Date Placeholder 6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8AFE7EE-518D-44F8-8821-D461DC30B5E0}" type="datetime1">
              <a:rPr lang="en-US" smtClean="0"/>
              <a:t>11/27/2018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135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 lIns="88101" tIns="44051" rIns="88101" bIns="44051"/>
          <a:lstStyle/>
          <a:p>
            <a:r>
              <a:rPr lang="en-US" smtClean="0"/>
              <a:t>Outlook 19</a:t>
            </a:r>
            <a:endParaRPr lang="en-US" dirty="0"/>
          </a:p>
        </p:txBody>
      </p:sp>
      <p:sp>
        <p:nvSpPr>
          <p:cNvPr id="122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 lIns="88101" tIns="44051" rIns="88101" bIns="44051"/>
          <a:lstStyle/>
          <a:p>
            <a:r>
              <a:rPr lang="en-US" dirty="0"/>
              <a:t>Center for Business and Economic Research University of Nevada, Las Vegas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88101" tIns="44051" rIns="88101" bIns="44051"/>
          <a:lstStyle/>
          <a:p>
            <a:fld id="{A1C7C386-3D2F-4195-B4D4-553630A66D7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2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95325"/>
            <a:ext cx="4649787" cy="34877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4" y="4414842"/>
            <a:ext cx="5028579" cy="4186237"/>
          </a:xfrm>
          <a:noFill/>
          <a:ln/>
        </p:spPr>
        <p:txBody>
          <a:bodyPr lIns="88101" tIns="44051" rIns="88101" bIns="44051"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2294" name="Date Placeholder 6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80CEB58-F84C-4EF9-8CD5-17ED617B4362}" type="datetime1">
              <a:rPr lang="en-US" smtClean="0"/>
              <a:t>11/27/2018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994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6423" y="4416430"/>
            <a:ext cx="5485158" cy="41814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83299" name="Date Placeholder 7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fld id="{3F279E5C-1C24-40E6-9A6F-B9275F878174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183301" name="Footer Placeholder 9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/>
              <a:t>Center for Business and Economic Research University of Nevada, Las Vegas</a:t>
            </a:r>
          </a:p>
        </p:txBody>
      </p:sp>
      <p:sp>
        <p:nvSpPr>
          <p:cNvPr id="183302" name="Header Placeholder 10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Outlook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426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 lIns="88101" tIns="44051" rIns="88101" bIns="44051"/>
          <a:lstStyle/>
          <a:p>
            <a:r>
              <a:rPr lang="en-US" smtClean="0"/>
              <a:t>Outlook 19</a:t>
            </a:r>
            <a:endParaRPr lang="en-US" dirty="0"/>
          </a:p>
        </p:txBody>
      </p:sp>
      <p:sp>
        <p:nvSpPr>
          <p:cNvPr id="122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 lIns="88101" tIns="44051" rIns="88101" bIns="44051"/>
          <a:lstStyle/>
          <a:p>
            <a:r>
              <a:rPr lang="en-US" dirty="0"/>
              <a:t>Center for Business and Economic Research University of Nevada, Las Vegas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88101" tIns="44051" rIns="88101" bIns="44051"/>
          <a:lstStyle/>
          <a:p>
            <a:fld id="{A1C7C386-3D2F-4195-B4D4-553630A66D7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2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95325"/>
            <a:ext cx="4649787" cy="34877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4" y="4414842"/>
            <a:ext cx="5028579" cy="4186237"/>
          </a:xfrm>
          <a:noFill/>
          <a:ln/>
        </p:spPr>
        <p:txBody>
          <a:bodyPr lIns="88101" tIns="44051" rIns="88101" bIns="44051"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2294" name="Date Placeholder 6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A05E167-046D-463C-80CD-CDFE539187A2}" type="datetime1">
              <a:rPr lang="en-US" smtClean="0"/>
              <a:t>11/27/2018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9943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 lIns="88101" tIns="44051" rIns="88101" bIns="44051"/>
          <a:lstStyle/>
          <a:p>
            <a:r>
              <a:rPr lang="en-US" smtClean="0"/>
              <a:t>Outlook 19</a:t>
            </a:r>
            <a:endParaRPr lang="en-US" dirty="0"/>
          </a:p>
        </p:txBody>
      </p:sp>
      <p:sp>
        <p:nvSpPr>
          <p:cNvPr id="122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 lIns="88101" tIns="44051" rIns="88101" bIns="44051"/>
          <a:lstStyle/>
          <a:p>
            <a:r>
              <a:rPr lang="en-US" dirty="0"/>
              <a:t>Center for Business and Economic Research University of Nevada, Las Vegas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88101" tIns="44051" rIns="88101" bIns="44051"/>
          <a:lstStyle/>
          <a:p>
            <a:fld id="{A1C7C386-3D2F-4195-B4D4-553630A66D7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2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95325"/>
            <a:ext cx="4649787" cy="34877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4" y="4414842"/>
            <a:ext cx="5028579" cy="4186237"/>
          </a:xfrm>
          <a:noFill/>
          <a:ln/>
        </p:spPr>
        <p:txBody>
          <a:bodyPr lIns="88101" tIns="44051" rIns="88101" bIns="4405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12294" name="Date Placeholder 6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070C0BA-0951-49DC-BE1A-F0E56201A6CC}" type="datetime1">
              <a:rPr lang="en-US" smtClean="0"/>
              <a:t>11/27/2018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7941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 lIns="88101" tIns="44051" rIns="88101" bIns="44051"/>
          <a:lstStyle/>
          <a:p>
            <a:r>
              <a:rPr lang="en-US" smtClean="0"/>
              <a:t>Outlook 19</a:t>
            </a:r>
            <a:endParaRPr lang="en-US" dirty="0"/>
          </a:p>
        </p:txBody>
      </p:sp>
      <p:sp>
        <p:nvSpPr>
          <p:cNvPr id="122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 lIns="88101" tIns="44051" rIns="88101" bIns="44051"/>
          <a:lstStyle/>
          <a:p>
            <a:r>
              <a:rPr lang="en-US" dirty="0"/>
              <a:t>Center for Business and Economic Research University of Nevada, Las Vegas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88101" tIns="44051" rIns="88101" bIns="44051"/>
          <a:lstStyle/>
          <a:p>
            <a:fld id="{A1C7C386-3D2F-4195-B4D4-553630A66D7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2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95325"/>
            <a:ext cx="4649787" cy="34877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4" y="4414842"/>
            <a:ext cx="5028579" cy="4186237"/>
          </a:xfrm>
          <a:noFill/>
          <a:ln/>
        </p:spPr>
        <p:txBody>
          <a:bodyPr lIns="88101" tIns="44051" rIns="88101" bIns="44051"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2294" name="Date Placeholder 6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EE23879-2B90-4D02-B9A3-C8A862DE1D5A}" type="datetime1">
              <a:rPr lang="en-US" smtClean="0"/>
              <a:t>11/27/2018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994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6423" y="4416430"/>
            <a:ext cx="5485158" cy="41814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83299" name="Date Placeholder 7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fld id="{778252F7-CEE0-4993-B37F-5B694FBF37D4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183301" name="Footer Placeholder 9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/>
              <a:t>Center for Business and Economic Research University of Nevada, Las Vegas</a:t>
            </a:r>
          </a:p>
        </p:txBody>
      </p:sp>
      <p:sp>
        <p:nvSpPr>
          <p:cNvPr id="183302" name="Header Placeholder 10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Outlook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4264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 lIns="88101" tIns="44051" rIns="88101" bIns="44051"/>
          <a:lstStyle/>
          <a:p>
            <a:r>
              <a:rPr lang="en-US" smtClean="0"/>
              <a:t>Outlook 19</a:t>
            </a:r>
            <a:endParaRPr lang="en-US" dirty="0"/>
          </a:p>
        </p:txBody>
      </p:sp>
      <p:sp>
        <p:nvSpPr>
          <p:cNvPr id="122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 lIns="88101" tIns="44051" rIns="88101" bIns="44051"/>
          <a:lstStyle/>
          <a:p>
            <a:r>
              <a:rPr lang="en-US" dirty="0"/>
              <a:t>Center for Business and Economic Research University of Nevada, Las Vegas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88101" tIns="44051" rIns="88101" bIns="44051"/>
          <a:lstStyle/>
          <a:p>
            <a:fld id="{A1C7C386-3D2F-4195-B4D4-553630A66D7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2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95325"/>
            <a:ext cx="4649787" cy="34877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4" y="4414842"/>
            <a:ext cx="5028579" cy="4186237"/>
          </a:xfrm>
          <a:noFill/>
          <a:ln/>
        </p:spPr>
        <p:txBody>
          <a:bodyPr lIns="88101" tIns="44051" rIns="88101" bIns="44051"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2294" name="Date Placeholder 6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537C6B0-1C5A-4930-8127-CF5DACF7D1E3}" type="datetime1">
              <a:rPr lang="en-US" smtClean="0"/>
              <a:t>11/27/2018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2884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 lIns="88101" tIns="44051" rIns="88101" bIns="44051"/>
          <a:lstStyle/>
          <a:p>
            <a:r>
              <a:rPr lang="en-US" smtClean="0"/>
              <a:t>Outlook 19</a:t>
            </a:r>
            <a:endParaRPr lang="en-US" dirty="0"/>
          </a:p>
        </p:txBody>
      </p:sp>
      <p:sp>
        <p:nvSpPr>
          <p:cNvPr id="122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 lIns="88101" tIns="44051" rIns="88101" bIns="44051"/>
          <a:lstStyle/>
          <a:p>
            <a:r>
              <a:rPr lang="en-US" dirty="0"/>
              <a:t>Center for Business and Economic Research University of Nevada, Las Vegas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88101" tIns="44051" rIns="88101" bIns="44051"/>
          <a:lstStyle/>
          <a:p>
            <a:fld id="{A1C7C386-3D2F-4195-B4D4-553630A66D7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2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95325"/>
            <a:ext cx="4649787" cy="34877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4" y="4414842"/>
            <a:ext cx="5028579" cy="4186237"/>
          </a:xfrm>
          <a:noFill/>
          <a:ln/>
        </p:spPr>
        <p:txBody>
          <a:bodyPr lIns="88101" tIns="44051" rIns="88101" bIns="44051"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2294" name="Date Placeholder 6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80E03FA-43D6-4116-A280-435B2C5D2132}" type="datetime1">
              <a:rPr lang="en-US" smtClean="0"/>
              <a:t>11/27/2018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6485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 lIns="88101" tIns="44051" rIns="88101" bIns="44051"/>
          <a:lstStyle/>
          <a:p>
            <a:r>
              <a:rPr lang="en-US" smtClean="0"/>
              <a:t>Outlook 19</a:t>
            </a:r>
            <a:endParaRPr lang="en-US" dirty="0"/>
          </a:p>
        </p:txBody>
      </p:sp>
      <p:sp>
        <p:nvSpPr>
          <p:cNvPr id="122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 lIns="88101" tIns="44051" rIns="88101" bIns="44051"/>
          <a:lstStyle/>
          <a:p>
            <a:r>
              <a:rPr lang="en-US" dirty="0"/>
              <a:t>Center for Business and Economic Research University of Nevada, Las Vegas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88101" tIns="44051" rIns="88101" bIns="44051"/>
          <a:lstStyle/>
          <a:p>
            <a:fld id="{A1C7C386-3D2F-4195-B4D4-553630A66D7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2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95325"/>
            <a:ext cx="4649787" cy="34877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4" y="4414842"/>
            <a:ext cx="5028579" cy="4186237"/>
          </a:xfrm>
          <a:noFill/>
          <a:ln/>
        </p:spPr>
        <p:txBody>
          <a:bodyPr lIns="88101" tIns="44051" rIns="88101" bIns="44051"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2294" name="Date Placeholder 6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5956A75-2111-4CB3-8027-94DE80733124}" type="datetime1">
              <a:rPr lang="en-US" smtClean="0"/>
              <a:t>11/27/2018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9943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 lIns="88101" tIns="44051" rIns="88101" bIns="44051"/>
          <a:lstStyle/>
          <a:p>
            <a:r>
              <a:rPr lang="en-US" smtClean="0"/>
              <a:t>Outlook 19</a:t>
            </a:r>
            <a:endParaRPr lang="en-US" dirty="0"/>
          </a:p>
        </p:txBody>
      </p:sp>
      <p:sp>
        <p:nvSpPr>
          <p:cNvPr id="122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 lIns="88101" tIns="44051" rIns="88101" bIns="44051"/>
          <a:lstStyle/>
          <a:p>
            <a:r>
              <a:rPr lang="en-US" dirty="0"/>
              <a:t>Center for Business and Economic Research University of Nevada, Las Vegas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88101" tIns="44051" rIns="88101" bIns="44051"/>
          <a:lstStyle/>
          <a:p>
            <a:fld id="{A1C7C386-3D2F-4195-B4D4-553630A66D7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2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95325"/>
            <a:ext cx="4649787" cy="34877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4" y="4414842"/>
            <a:ext cx="5028579" cy="4186237"/>
          </a:xfrm>
          <a:noFill/>
          <a:ln/>
        </p:spPr>
        <p:txBody>
          <a:bodyPr lIns="88101" tIns="44051" rIns="88101" bIns="44051"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2294" name="Date Placeholder 6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E3B71B4-C80A-4103-9ED5-661DDC22D913}" type="datetime1">
              <a:rPr lang="en-US" smtClean="0"/>
              <a:t>11/27/2018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9943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 lIns="88101" tIns="44051" rIns="88101" bIns="44051"/>
          <a:lstStyle/>
          <a:p>
            <a:r>
              <a:rPr lang="en-US" smtClean="0"/>
              <a:t>Outlook 19</a:t>
            </a:r>
            <a:endParaRPr lang="en-US" dirty="0"/>
          </a:p>
        </p:txBody>
      </p:sp>
      <p:sp>
        <p:nvSpPr>
          <p:cNvPr id="122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 lIns="88101" tIns="44051" rIns="88101" bIns="44051"/>
          <a:lstStyle/>
          <a:p>
            <a:r>
              <a:rPr lang="en-US" dirty="0"/>
              <a:t>Center for Business and Economic Research University of Nevada, Las Vegas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88101" tIns="44051" rIns="88101" bIns="44051"/>
          <a:lstStyle/>
          <a:p>
            <a:fld id="{A1C7C386-3D2F-4195-B4D4-553630A66D7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2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95325"/>
            <a:ext cx="4649787" cy="34877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4" y="4414842"/>
            <a:ext cx="5028579" cy="4186237"/>
          </a:xfrm>
          <a:noFill/>
          <a:ln/>
        </p:spPr>
        <p:txBody>
          <a:bodyPr lIns="88101" tIns="44051" rIns="88101" bIns="44051"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2294" name="Date Placeholder 6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F762461-5A0E-468B-94F9-387EAD3DC8E8}" type="datetime1">
              <a:rPr lang="en-US" smtClean="0"/>
              <a:t>11/27/2018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8909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 lIns="88101" tIns="44051" rIns="88101" bIns="44051"/>
          <a:lstStyle/>
          <a:p>
            <a:r>
              <a:rPr lang="en-US" smtClean="0"/>
              <a:t>Outlook 19</a:t>
            </a:r>
            <a:endParaRPr lang="en-US" dirty="0"/>
          </a:p>
        </p:txBody>
      </p:sp>
      <p:sp>
        <p:nvSpPr>
          <p:cNvPr id="122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 lIns="88101" tIns="44051" rIns="88101" bIns="44051"/>
          <a:lstStyle/>
          <a:p>
            <a:r>
              <a:rPr lang="en-US" dirty="0"/>
              <a:t>Center for Business and Economic Research University of Nevada, Las Vegas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88101" tIns="44051" rIns="88101" bIns="44051"/>
          <a:lstStyle/>
          <a:p>
            <a:fld id="{A1C7C386-3D2F-4195-B4D4-553630A66D7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2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95325"/>
            <a:ext cx="4649787" cy="34877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4" y="4414842"/>
            <a:ext cx="5028579" cy="4186237"/>
          </a:xfrm>
          <a:noFill/>
          <a:ln/>
        </p:spPr>
        <p:txBody>
          <a:bodyPr lIns="88101" tIns="44051" rIns="88101" bIns="44051"/>
          <a:lstStyle/>
          <a:p>
            <a:pPr eaLnBrk="1" hangingPunct="1"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2294" name="Date Placeholder 6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BC3D9CE-2F60-498E-8E8A-FBABBE3DBAD3}" type="datetime1">
              <a:rPr lang="en-US" smtClean="0"/>
              <a:t>11/27/2018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9943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 lIns="88101" tIns="44051" rIns="88101" bIns="44051"/>
          <a:lstStyle/>
          <a:p>
            <a:r>
              <a:rPr lang="en-US" smtClean="0"/>
              <a:t>Outlook 19</a:t>
            </a:r>
            <a:endParaRPr lang="en-US" dirty="0"/>
          </a:p>
        </p:txBody>
      </p:sp>
      <p:sp>
        <p:nvSpPr>
          <p:cNvPr id="122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 lIns="88101" tIns="44051" rIns="88101" bIns="44051"/>
          <a:lstStyle/>
          <a:p>
            <a:r>
              <a:rPr lang="en-US" dirty="0"/>
              <a:t>Center for Business and Economic Research University of Nevada, Las Vegas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88101" tIns="44051" rIns="88101" bIns="44051"/>
          <a:lstStyle/>
          <a:p>
            <a:fld id="{A1C7C386-3D2F-4195-B4D4-553630A66D7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2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95325"/>
            <a:ext cx="4649787" cy="34877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4" y="4414842"/>
            <a:ext cx="5028579" cy="4186237"/>
          </a:xfrm>
          <a:noFill/>
          <a:ln/>
        </p:spPr>
        <p:txBody>
          <a:bodyPr lIns="88101" tIns="44051" rIns="88101" bIns="44051"/>
          <a:lstStyle/>
          <a:p>
            <a:pPr eaLnBrk="1" hangingPunct="1"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2294" name="Date Placeholder 6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62C03B8-462E-4F23-B492-31A5D1AB0411}" type="datetime1">
              <a:rPr lang="en-US" smtClean="0"/>
              <a:t>11/27/2018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8053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 lIns="88101" tIns="44051" rIns="88101" bIns="44051"/>
          <a:lstStyle/>
          <a:p>
            <a:r>
              <a:rPr lang="en-US" smtClean="0"/>
              <a:t>Outlook 19</a:t>
            </a:r>
            <a:endParaRPr lang="en-US" dirty="0"/>
          </a:p>
        </p:txBody>
      </p:sp>
      <p:sp>
        <p:nvSpPr>
          <p:cNvPr id="122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 lIns="88101" tIns="44051" rIns="88101" bIns="44051"/>
          <a:lstStyle/>
          <a:p>
            <a:r>
              <a:rPr lang="en-US" dirty="0"/>
              <a:t>Center for Business and Economic Research University of Nevada, Las Vegas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88101" tIns="44051" rIns="88101" bIns="44051"/>
          <a:lstStyle/>
          <a:p>
            <a:fld id="{A1C7C386-3D2F-4195-B4D4-553630A66D7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2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95325"/>
            <a:ext cx="4649787" cy="34877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4" y="4414842"/>
            <a:ext cx="5028579" cy="4186237"/>
          </a:xfrm>
          <a:noFill/>
          <a:ln/>
        </p:spPr>
        <p:txBody>
          <a:bodyPr lIns="88101" tIns="44051" rIns="88101" bIns="44051"/>
          <a:lstStyle/>
          <a:p>
            <a:pPr eaLnBrk="1" hangingPunct="1"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2294" name="Date Placeholder 6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D88DCA7-ADDF-4BBA-B405-309B9C43F8D7}" type="datetime1">
              <a:rPr lang="en-US" smtClean="0"/>
              <a:t>11/27/2018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5115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 lIns="88101" tIns="44051" rIns="88101" bIns="44051"/>
          <a:lstStyle/>
          <a:p>
            <a:r>
              <a:rPr lang="en-US" smtClean="0"/>
              <a:t>Outlook 19</a:t>
            </a:r>
            <a:endParaRPr lang="en-US" dirty="0"/>
          </a:p>
        </p:txBody>
      </p:sp>
      <p:sp>
        <p:nvSpPr>
          <p:cNvPr id="122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 lIns="88101" tIns="44051" rIns="88101" bIns="44051"/>
          <a:lstStyle/>
          <a:p>
            <a:r>
              <a:rPr lang="en-US" dirty="0"/>
              <a:t>Center for Business and Economic Research University of Nevada, Las Vegas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88101" tIns="44051" rIns="88101" bIns="44051"/>
          <a:lstStyle/>
          <a:p>
            <a:fld id="{A1C7C386-3D2F-4195-B4D4-553630A66D79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2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95325"/>
            <a:ext cx="4649787" cy="34877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4" y="4414842"/>
            <a:ext cx="5028579" cy="4186237"/>
          </a:xfrm>
          <a:noFill/>
          <a:ln/>
        </p:spPr>
        <p:txBody>
          <a:bodyPr lIns="88101" tIns="44051" rIns="88101" bIns="44051"/>
          <a:lstStyle/>
          <a:p>
            <a:pPr eaLnBrk="1" hangingPunct="1"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2294" name="Date Placeholder 6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40B6EA5-2817-4158-B73D-E138DFCACA59}" type="datetime1">
              <a:rPr lang="en-US" smtClean="0"/>
              <a:t>11/27/2018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306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 lIns="88101" tIns="44051" rIns="88101" bIns="44051"/>
          <a:lstStyle/>
          <a:p>
            <a:r>
              <a:rPr lang="en-US" smtClean="0"/>
              <a:t>Outlook 19</a:t>
            </a:r>
            <a:endParaRPr lang="en-US" dirty="0"/>
          </a:p>
        </p:txBody>
      </p:sp>
      <p:sp>
        <p:nvSpPr>
          <p:cNvPr id="122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 lIns="88101" tIns="44051" rIns="88101" bIns="44051"/>
          <a:lstStyle/>
          <a:p>
            <a:r>
              <a:rPr lang="en-US" dirty="0"/>
              <a:t>Center for Business and Economic Research University of Nevada, Las Vegas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88101" tIns="44051" rIns="88101" bIns="44051"/>
          <a:lstStyle/>
          <a:p>
            <a:fld id="{A1C7C386-3D2F-4195-B4D4-553630A66D79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2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95325"/>
            <a:ext cx="4649787" cy="34877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4" y="4414842"/>
            <a:ext cx="5028579" cy="4186237"/>
          </a:xfrm>
          <a:noFill/>
          <a:ln/>
        </p:spPr>
        <p:txBody>
          <a:bodyPr lIns="88101" tIns="44051" rIns="88101" bIns="44051"/>
          <a:lstStyle/>
          <a:p>
            <a:pPr eaLnBrk="1" hangingPunct="1"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2294" name="Date Placeholder 6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34FD571-8F32-4D0F-A41E-70209190DB76}" type="datetime1">
              <a:rPr lang="en-US" smtClean="0"/>
              <a:t>11/27/2018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032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 lIns="88101" tIns="44051" rIns="88101" bIns="44051"/>
          <a:lstStyle/>
          <a:p>
            <a:r>
              <a:rPr lang="en-US" smtClean="0"/>
              <a:t>Outlook 19</a:t>
            </a:r>
            <a:endParaRPr lang="en-US" dirty="0"/>
          </a:p>
        </p:txBody>
      </p:sp>
      <p:sp>
        <p:nvSpPr>
          <p:cNvPr id="122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 lIns="88101" tIns="44051" rIns="88101" bIns="44051"/>
          <a:lstStyle/>
          <a:p>
            <a:r>
              <a:rPr lang="en-US" dirty="0"/>
              <a:t>Center for Business and Economic Research University of Nevada, Las Vegas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88101" tIns="44051" rIns="88101" bIns="44051"/>
          <a:lstStyle/>
          <a:p>
            <a:fld id="{A1C7C386-3D2F-4195-B4D4-553630A66D7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2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95325"/>
            <a:ext cx="4649787" cy="34877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4" y="4414842"/>
            <a:ext cx="5028579" cy="4186237"/>
          </a:xfrm>
          <a:noFill/>
          <a:ln/>
        </p:spPr>
        <p:txBody>
          <a:bodyPr lIns="88101" tIns="44051" rIns="88101" bIns="44051"/>
          <a:lstStyle/>
          <a:p>
            <a:pPr eaLnBrk="1" hangingPunct="1">
              <a:spcBef>
                <a:spcPct val="0"/>
              </a:spcBef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294" name="Date Placeholder 6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20C6D13-1765-469A-BBB3-43EDCB54F5CA}" type="datetime1">
              <a:rPr lang="en-US" smtClean="0"/>
              <a:t>11/27/2018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9943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 lIns="88101" tIns="44051" rIns="88101" bIns="44051"/>
          <a:lstStyle/>
          <a:p>
            <a:r>
              <a:rPr lang="en-US" smtClean="0"/>
              <a:t>Outlook 19</a:t>
            </a:r>
            <a:endParaRPr lang="en-US" dirty="0"/>
          </a:p>
        </p:txBody>
      </p:sp>
      <p:sp>
        <p:nvSpPr>
          <p:cNvPr id="122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 lIns="88101" tIns="44051" rIns="88101" bIns="44051"/>
          <a:lstStyle/>
          <a:p>
            <a:r>
              <a:rPr lang="en-US" dirty="0"/>
              <a:t>Center for Business and Economic Research University of Nevada, Las Vegas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88101" tIns="44051" rIns="88101" bIns="44051"/>
          <a:lstStyle/>
          <a:p>
            <a:fld id="{A1C7C386-3D2F-4195-B4D4-553630A66D79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2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95325"/>
            <a:ext cx="4649787" cy="34877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4" y="4414842"/>
            <a:ext cx="5028579" cy="4186237"/>
          </a:xfrm>
          <a:noFill/>
          <a:ln/>
        </p:spPr>
        <p:txBody>
          <a:bodyPr lIns="88101" tIns="44051" rIns="88101" bIns="44051"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2294" name="Date Placeholder 6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A4A0803-62A9-4C06-90C8-B4A805FE1711}" type="datetime1">
              <a:rPr lang="en-US" smtClean="0"/>
              <a:t>11/27/2018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9943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 lIns="88101" tIns="44051" rIns="88101" bIns="44051"/>
          <a:lstStyle/>
          <a:p>
            <a:r>
              <a:rPr lang="en-US" smtClean="0"/>
              <a:t>Outlook 19</a:t>
            </a:r>
            <a:endParaRPr lang="en-US" dirty="0"/>
          </a:p>
        </p:txBody>
      </p:sp>
      <p:sp>
        <p:nvSpPr>
          <p:cNvPr id="122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 lIns="88101" tIns="44051" rIns="88101" bIns="44051"/>
          <a:lstStyle/>
          <a:p>
            <a:r>
              <a:rPr lang="en-US" dirty="0"/>
              <a:t>Center for Business and Economic Research University of Nevada, Las Vegas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88101" tIns="44051" rIns="88101" bIns="44051"/>
          <a:lstStyle/>
          <a:p>
            <a:fld id="{A1C7C386-3D2F-4195-B4D4-553630A66D79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2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95325"/>
            <a:ext cx="4649787" cy="34877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4" y="4414842"/>
            <a:ext cx="5028579" cy="4186237"/>
          </a:xfrm>
          <a:noFill/>
          <a:ln/>
        </p:spPr>
        <p:txBody>
          <a:bodyPr lIns="88101" tIns="44051" rIns="88101" bIns="44051"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2294" name="Date Placeholder 6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D94941D-5B67-4D71-B857-9E1FCAC3328E}" type="datetime1">
              <a:rPr lang="en-US" smtClean="0"/>
              <a:t>11/27/2018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9943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 lIns="88101" tIns="44051" rIns="88101" bIns="44051"/>
          <a:lstStyle/>
          <a:p>
            <a:r>
              <a:rPr lang="en-US" smtClean="0"/>
              <a:t>Outlook 19</a:t>
            </a:r>
            <a:endParaRPr lang="en-US" dirty="0"/>
          </a:p>
        </p:txBody>
      </p:sp>
      <p:sp>
        <p:nvSpPr>
          <p:cNvPr id="122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 lIns="88101" tIns="44051" rIns="88101" bIns="44051"/>
          <a:lstStyle/>
          <a:p>
            <a:r>
              <a:rPr lang="en-US" dirty="0"/>
              <a:t>Center for Business and Economic Research University of Nevada, Las Vegas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88101" tIns="44051" rIns="88101" bIns="44051"/>
          <a:lstStyle/>
          <a:p>
            <a:fld id="{A1C7C386-3D2F-4195-B4D4-553630A66D79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2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95325"/>
            <a:ext cx="4649787" cy="34877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4" y="4414842"/>
            <a:ext cx="5028579" cy="4186237"/>
          </a:xfrm>
          <a:noFill/>
          <a:ln/>
        </p:spPr>
        <p:txBody>
          <a:bodyPr lIns="88101" tIns="44051" rIns="88101" bIns="44051"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2294" name="Date Placeholder 6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66ABB67-F013-429E-BF71-2180827D696D}" type="datetime1">
              <a:rPr lang="en-US" smtClean="0"/>
              <a:t>11/27/2018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2675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 lIns="88101" tIns="44051" rIns="88101" bIns="44051"/>
          <a:lstStyle/>
          <a:p>
            <a:r>
              <a:rPr lang="en-US" smtClean="0"/>
              <a:t>Outlook 19</a:t>
            </a:r>
            <a:endParaRPr lang="en-US" dirty="0"/>
          </a:p>
        </p:txBody>
      </p:sp>
      <p:sp>
        <p:nvSpPr>
          <p:cNvPr id="122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 lIns="88101" tIns="44051" rIns="88101" bIns="44051"/>
          <a:lstStyle/>
          <a:p>
            <a:r>
              <a:rPr lang="en-US" dirty="0"/>
              <a:t>Center for Business and Economic Research University of Nevada, Las Vegas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88101" tIns="44051" rIns="88101" bIns="44051"/>
          <a:lstStyle/>
          <a:p>
            <a:fld id="{A1C7C386-3D2F-4195-B4D4-553630A66D79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2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95325"/>
            <a:ext cx="4649787" cy="34877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4" y="4414842"/>
            <a:ext cx="5028579" cy="4186237"/>
          </a:xfrm>
          <a:noFill/>
          <a:ln/>
        </p:spPr>
        <p:txBody>
          <a:bodyPr lIns="88101" tIns="44051" rIns="88101" bIns="44051"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2294" name="Date Placeholder 6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74E5918-9AA6-4ABB-BBFD-6A70724D2AC2}" type="datetime1">
              <a:rPr lang="en-US" smtClean="0"/>
              <a:t>11/27/2018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4200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 lIns="88101" tIns="44051" rIns="88101" bIns="44051"/>
          <a:lstStyle/>
          <a:p>
            <a:r>
              <a:rPr lang="en-US" smtClean="0"/>
              <a:t>Outlook 19</a:t>
            </a:r>
            <a:endParaRPr lang="en-US" dirty="0"/>
          </a:p>
        </p:txBody>
      </p:sp>
      <p:sp>
        <p:nvSpPr>
          <p:cNvPr id="122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 lIns="88101" tIns="44051" rIns="88101" bIns="44051"/>
          <a:lstStyle/>
          <a:p>
            <a:r>
              <a:rPr lang="en-US" dirty="0"/>
              <a:t>Center for Business and Economic Research University of Nevada, Las Vegas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88101" tIns="44051" rIns="88101" bIns="44051"/>
          <a:lstStyle/>
          <a:p>
            <a:fld id="{A1C7C386-3D2F-4195-B4D4-553630A66D79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2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95325"/>
            <a:ext cx="4649787" cy="34877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4" y="4414842"/>
            <a:ext cx="5028579" cy="4186237"/>
          </a:xfrm>
          <a:noFill/>
          <a:ln/>
        </p:spPr>
        <p:txBody>
          <a:bodyPr lIns="88101" tIns="44051" rIns="88101" bIns="44051"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2294" name="Date Placeholder 6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876FA59-5D0C-419F-AF27-A3BE6130AA8E}" type="datetime1">
              <a:rPr lang="en-US" smtClean="0"/>
              <a:t>11/27/2018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2014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Outlook 19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FDC2C9B1-EE89-425E-9A3D-F333D63741EE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Center for Business and Economic Research University of Nevada, Las Vegas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4C8A12BB-ACEC-437A-BEDE-0E2473E88D32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7784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769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797699" name="Slide Number Placeholder 3"/>
          <p:cNvSpPr txBox="1">
            <a:spLocks noGrp="1"/>
          </p:cNvSpPr>
          <p:nvPr/>
        </p:nvSpPr>
        <p:spPr bwMode="auto">
          <a:xfrm>
            <a:off x="3884029" y="8831263"/>
            <a:ext cx="2972421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43" tIns="46571" rIns="93143" bIns="46571" anchor="b"/>
          <a:lstStyle/>
          <a:p>
            <a:pPr algn="r" defTabSz="930023"/>
            <a:fld id="{02B9CEA6-88CB-4669-8B3E-502CBBFF893E}" type="slidenum">
              <a:rPr lang="en-US" sz="1300">
                <a:latin typeface="Calibri" pitchFamily="34" charset="0"/>
              </a:rPr>
              <a:pPr algn="r" defTabSz="930023"/>
              <a:t>36</a:t>
            </a:fld>
            <a:endParaRPr lang="en-US" sz="1300" dirty="0">
              <a:latin typeface="Calibri" pitchFamily="34" charset="0"/>
            </a:endParaRPr>
          </a:p>
        </p:txBody>
      </p:sp>
      <p:sp>
        <p:nvSpPr>
          <p:cNvPr id="797700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Center for Business and Economic Research University of Nevada, Las Vegas</a:t>
            </a:r>
          </a:p>
        </p:txBody>
      </p:sp>
      <p:sp>
        <p:nvSpPr>
          <p:cNvPr id="797701" name="Header Placeholder 5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Outlook 19</a:t>
            </a:r>
            <a:endParaRPr lang="en-US" dirty="0"/>
          </a:p>
        </p:txBody>
      </p:sp>
      <p:sp>
        <p:nvSpPr>
          <p:cNvPr id="797702" name="Date Placeholder 6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C1436CC-530A-4EDD-BE25-C29193CD8479}" type="datetime1">
              <a:rPr lang="en-US" smtClean="0"/>
              <a:t>11/27/2018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172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 lIns="88101" tIns="44051" rIns="88101" bIns="44051"/>
          <a:lstStyle/>
          <a:p>
            <a:r>
              <a:rPr lang="en-US" smtClean="0"/>
              <a:t>Outlook 19</a:t>
            </a:r>
            <a:endParaRPr lang="en-US" dirty="0"/>
          </a:p>
        </p:txBody>
      </p:sp>
      <p:sp>
        <p:nvSpPr>
          <p:cNvPr id="122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 lIns="88101" tIns="44051" rIns="88101" bIns="44051"/>
          <a:lstStyle/>
          <a:p>
            <a:r>
              <a:rPr lang="en-US" dirty="0"/>
              <a:t>Center for Business and Economic Research University of Nevada, Las Vegas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88101" tIns="44051" rIns="88101" bIns="44051"/>
          <a:lstStyle/>
          <a:p>
            <a:fld id="{A1C7C386-3D2F-4195-B4D4-553630A66D7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95325"/>
            <a:ext cx="4649787" cy="34877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4" y="4414842"/>
            <a:ext cx="5028579" cy="4186237"/>
          </a:xfrm>
          <a:noFill/>
          <a:ln/>
        </p:spPr>
        <p:txBody>
          <a:bodyPr lIns="88101" tIns="44051" rIns="88101" bIns="44051"/>
          <a:lstStyle/>
          <a:p>
            <a:pPr eaLnBrk="1" hangingPunct="1">
              <a:spcBef>
                <a:spcPct val="0"/>
              </a:spcBef>
            </a:pPr>
            <a:endParaRPr lang="en-US" sz="1200" dirty="0">
              <a:latin typeface="+mn-lt"/>
            </a:endParaRPr>
          </a:p>
        </p:txBody>
      </p:sp>
      <p:sp>
        <p:nvSpPr>
          <p:cNvPr id="12294" name="Date Placeholder 6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AF4A64D-EB91-490C-969F-D0F6D3B702BE}" type="datetime1">
              <a:rPr lang="en-US" smtClean="0"/>
              <a:t>11/27/2018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994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 lIns="88101" tIns="44051" rIns="88101" bIns="44051"/>
          <a:lstStyle/>
          <a:p>
            <a:r>
              <a:rPr lang="en-US" smtClean="0"/>
              <a:t>Outlook 19</a:t>
            </a:r>
            <a:endParaRPr lang="en-US" dirty="0"/>
          </a:p>
        </p:txBody>
      </p:sp>
      <p:sp>
        <p:nvSpPr>
          <p:cNvPr id="122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 lIns="88101" tIns="44051" rIns="88101" bIns="44051"/>
          <a:lstStyle/>
          <a:p>
            <a:r>
              <a:rPr lang="en-US" dirty="0"/>
              <a:t>Center for Business and Economic Research University of Nevada, Las Vegas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88101" tIns="44051" rIns="88101" bIns="44051"/>
          <a:lstStyle/>
          <a:p>
            <a:fld id="{A1C7C386-3D2F-4195-B4D4-553630A66D7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2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95325"/>
            <a:ext cx="4649787" cy="34877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4" y="4414842"/>
            <a:ext cx="5028579" cy="4186237"/>
          </a:xfrm>
          <a:noFill/>
          <a:ln/>
        </p:spPr>
        <p:txBody>
          <a:bodyPr lIns="88101" tIns="44051" rIns="88101" bIns="44051"/>
          <a:lstStyle/>
          <a:p>
            <a:pPr eaLnBrk="1" hangingPunct="1">
              <a:spcBef>
                <a:spcPct val="0"/>
              </a:spcBef>
            </a:pPr>
            <a:endParaRPr lang="en-US" sz="1200" dirty="0">
              <a:latin typeface="+mn-lt"/>
            </a:endParaRPr>
          </a:p>
        </p:txBody>
      </p:sp>
      <p:sp>
        <p:nvSpPr>
          <p:cNvPr id="12294" name="Date Placeholder 6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C51E280-D307-4269-B2A1-842688BE06C2}" type="datetime1">
              <a:rPr lang="en-US" smtClean="0"/>
              <a:t>11/27/2018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218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6423" y="4416430"/>
            <a:ext cx="5485158" cy="41814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83299" name="Date Placeholder 7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fld id="{52FD4179-3BB9-459B-BC19-B34D5ADC4C2E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183301" name="Footer Placeholder 9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/>
              <a:t>Center for Business and Economic Research University of Nevada, Las Vegas</a:t>
            </a:r>
          </a:p>
        </p:txBody>
      </p:sp>
      <p:sp>
        <p:nvSpPr>
          <p:cNvPr id="183302" name="Header Placeholder 10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Outlook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426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 lIns="88101" tIns="44051" rIns="88101" bIns="44051"/>
          <a:lstStyle/>
          <a:p>
            <a:r>
              <a:rPr lang="en-US" smtClean="0"/>
              <a:t>Outlook 19</a:t>
            </a:r>
            <a:endParaRPr lang="en-US" dirty="0"/>
          </a:p>
        </p:txBody>
      </p:sp>
      <p:sp>
        <p:nvSpPr>
          <p:cNvPr id="122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 lIns="88101" tIns="44051" rIns="88101" bIns="44051"/>
          <a:lstStyle/>
          <a:p>
            <a:r>
              <a:rPr lang="en-US" dirty="0"/>
              <a:t>Center for Business and Economic Research University of Nevada, Las Vegas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88101" tIns="44051" rIns="88101" bIns="44051"/>
          <a:lstStyle/>
          <a:p>
            <a:fld id="{A1C7C386-3D2F-4195-B4D4-553630A66D7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95325"/>
            <a:ext cx="4649787" cy="34877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4" y="4414842"/>
            <a:ext cx="5028579" cy="4186237"/>
          </a:xfrm>
          <a:noFill/>
          <a:ln/>
        </p:spPr>
        <p:txBody>
          <a:bodyPr lIns="88101" tIns="44051" rIns="88101" bIns="44051"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2294" name="Date Placeholder 6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CA58EC1-51F6-41F8-A221-FB15D75AFB2D}" type="datetime1">
              <a:rPr lang="en-US" smtClean="0"/>
              <a:t>11/27/2018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994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 lIns="88101" tIns="44051" rIns="88101" bIns="44051"/>
          <a:lstStyle/>
          <a:p>
            <a:r>
              <a:rPr lang="en-US" smtClean="0"/>
              <a:t>Outlook 19</a:t>
            </a:r>
            <a:endParaRPr lang="en-US" dirty="0"/>
          </a:p>
        </p:txBody>
      </p:sp>
      <p:sp>
        <p:nvSpPr>
          <p:cNvPr id="122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 lIns="88101" tIns="44051" rIns="88101" bIns="44051"/>
          <a:lstStyle/>
          <a:p>
            <a:r>
              <a:rPr lang="en-US" dirty="0"/>
              <a:t>Center for Business and Economic Research University of Nevada, Las Vegas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88101" tIns="44051" rIns="88101" bIns="44051"/>
          <a:lstStyle/>
          <a:p>
            <a:fld id="{A1C7C386-3D2F-4195-B4D4-553630A66D7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95325"/>
            <a:ext cx="4649787" cy="34877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4" y="4414842"/>
            <a:ext cx="5028579" cy="4186237"/>
          </a:xfrm>
          <a:noFill/>
          <a:ln/>
        </p:spPr>
        <p:txBody>
          <a:bodyPr lIns="88101" tIns="44051" rIns="88101" bIns="44051"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2294" name="Date Placeholder 6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2E565AB-617F-401C-A434-15D336221104}" type="datetime1">
              <a:rPr lang="en-US" smtClean="0"/>
              <a:t>11/27/2018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994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 lIns="88101" tIns="44051" rIns="88101" bIns="44051"/>
          <a:lstStyle/>
          <a:p>
            <a:r>
              <a:rPr lang="en-US" smtClean="0"/>
              <a:t>Outlook 19</a:t>
            </a:r>
            <a:endParaRPr lang="en-US" dirty="0"/>
          </a:p>
        </p:txBody>
      </p:sp>
      <p:sp>
        <p:nvSpPr>
          <p:cNvPr id="122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 lIns="88101" tIns="44051" rIns="88101" bIns="44051"/>
          <a:lstStyle/>
          <a:p>
            <a:r>
              <a:rPr lang="en-US" dirty="0"/>
              <a:t>Center for Business and Economic Research University of Nevada, Las Vegas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88101" tIns="44051" rIns="88101" bIns="44051"/>
          <a:lstStyle/>
          <a:p>
            <a:fld id="{A1C7C386-3D2F-4195-B4D4-553630A66D7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2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95325"/>
            <a:ext cx="4649787" cy="34877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4" y="4414842"/>
            <a:ext cx="5028579" cy="4186237"/>
          </a:xfrm>
          <a:noFill/>
          <a:ln/>
        </p:spPr>
        <p:txBody>
          <a:bodyPr lIns="88101" tIns="44051" rIns="88101" bIns="44051"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2294" name="Date Placeholder 6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B0B6F91-6402-4579-9F79-ED2ACD6B787C}" type="datetime1">
              <a:rPr lang="en-US" smtClean="0"/>
              <a:t>11/27/2018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994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3700" y="228600"/>
            <a:ext cx="8153400" cy="762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 flipV="1">
            <a:off x="596900" y="304800"/>
            <a:ext cx="8153400" cy="76200"/>
          </a:xfrm>
          <a:prstGeom prst="rect">
            <a:avLst/>
          </a:prstGeom>
          <a:solidFill>
            <a:srgbClr val="A28E6A"/>
          </a:solidFill>
          <a:ln w="50800" cap="rnd" cmpd="dbl" algn="ctr">
            <a:noFill/>
            <a:miter lim="800000"/>
            <a:headEnd/>
            <a:tailEnd/>
          </a:ln>
        </p:spPr>
        <p:txBody>
          <a:bodyPr rot="10800000" lIns="91429" tIns="45714" rIns="91429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8300" y="6235700"/>
            <a:ext cx="8153400" cy="74613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 flipV="1">
            <a:off x="584200" y="6311900"/>
            <a:ext cx="8153400" cy="76200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miter lim="800000"/>
            <a:headEnd/>
            <a:tailEnd/>
          </a:ln>
        </p:spPr>
        <p:txBody>
          <a:bodyPr rot="10800000" lIns="91429" tIns="45714" rIns="91429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600201"/>
            <a:ext cx="4038600" cy="4525963"/>
          </a:xfrm>
        </p:spPr>
        <p:txBody>
          <a:bodyPr/>
          <a:lstStyle>
            <a:lvl1pPr eaLnBrk="1" latinLnBrk="0" hangingPunct="1">
              <a:buClr>
                <a:schemeClr val="bg1"/>
              </a:buClr>
              <a:buFont typeface="Wingdings" pitchFamily="2" charset="2"/>
              <a:buChar char="q"/>
              <a:defRPr kumimoji="0" sz="2800"/>
            </a:lvl1pPr>
            <a:lvl2pPr eaLnBrk="1" latinLnBrk="0" hangingPunct="1">
              <a:buClr>
                <a:schemeClr val="bg1"/>
              </a:buClr>
              <a:buFont typeface="Wingdings" pitchFamily="2" charset="2"/>
              <a:buChar char="q"/>
              <a:defRPr kumimoji="0" sz="2400"/>
            </a:lvl2pPr>
            <a:lvl3pPr eaLnBrk="1" latinLnBrk="0" hangingPunct="1">
              <a:buClr>
                <a:schemeClr val="bg1"/>
              </a:buClr>
              <a:buFont typeface="Wingdings" pitchFamily="2" charset="2"/>
              <a:buChar char="q"/>
              <a:defRPr kumimoji="0" sz="2000"/>
            </a:lvl3pPr>
            <a:lvl4pPr eaLnBrk="1" latinLnBrk="0" hangingPunct="1">
              <a:buClr>
                <a:schemeClr val="bg1"/>
              </a:buClr>
              <a:buFont typeface="Wingdings" pitchFamily="2" charset="2"/>
              <a:buChar char="q"/>
              <a:defRPr kumimoji="0" sz="1800"/>
            </a:lvl4pPr>
            <a:lvl5pPr eaLnBrk="1" latinLnBrk="0" hangingPunct="1">
              <a:buClr>
                <a:schemeClr val="bg1"/>
              </a:buClr>
              <a:buFont typeface="Wingdings" pitchFamily="2" charset="2"/>
              <a:buChar char="q"/>
              <a:defRPr kumimoji="0"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21DAD-5D23-4890-8FF9-4896B4EB22EF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3600" y="6416675"/>
            <a:ext cx="4343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8E476232-0DDC-4B9D-9958-EC80007408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1"/>
            <a:ext cx="4038600" cy="4525963"/>
          </a:xfrm>
        </p:spPr>
        <p:txBody>
          <a:bodyPr/>
          <a:lstStyle>
            <a:lvl1pPr marL="0" indent="0" eaLnBrk="1" latinLnBrk="0" hangingPunct="1">
              <a:buClr>
                <a:schemeClr val="bg1"/>
              </a:buClr>
              <a:buFont typeface="Wingdings" pitchFamily="2" charset="2"/>
              <a:buChar char="q"/>
              <a:defRPr kumimoji="0" sz="2000"/>
            </a:lvl1pPr>
            <a:lvl2pPr eaLnBrk="1" latinLnBrk="0" hangingPunct="1">
              <a:buClr>
                <a:schemeClr val="bg1"/>
              </a:buClr>
              <a:defRPr kumimoji="0" sz="2400"/>
            </a:lvl2pPr>
            <a:lvl3pPr eaLnBrk="1" latinLnBrk="0" hangingPunct="1">
              <a:buClr>
                <a:schemeClr val="bg1"/>
              </a:buClr>
              <a:defRPr kumimoji="0" sz="2000"/>
            </a:lvl3pPr>
            <a:lvl4pPr eaLnBrk="1" latinLnBrk="0" hangingPunct="1">
              <a:buClr>
                <a:schemeClr val="bg1"/>
              </a:buClr>
              <a:defRPr kumimoji="0" sz="1800"/>
            </a:lvl4pPr>
            <a:lvl5pPr eaLnBrk="1" latinLnBrk="0" hangingPunct="1">
              <a:buClr>
                <a:schemeClr val="bg1"/>
              </a:buClr>
              <a:defRPr kumimoji="0"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26" name="Picture 2" descr="D:\Google Drive\Desktop\LBS-CBER-Horizonta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" y="6455709"/>
            <a:ext cx="1981200" cy="39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lIns="91429" tIns="45714" rIns="91429" bIns="45714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lIns="91429" tIns="45714" rIns="91429" bIns="45714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E8E3B6-CC41-4B18-982F-73219F04D517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2"/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Corbel" pitchFamily="34" charset="0"/>
              </a:defRPr>
            </a:lvl1pPr>
          </a:lstStyle>
          <a:p>
            <a:pPr>
              <a:defRPr/>
            </a:pPr>
            <a:fld id="{E2668274-D2B4-403A-BCCA-8A007C92C0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50">
          <a:solidFill>
            <a:srgbClr val="6B6262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6B626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6B626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6B626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6B6262"/>
          </a:solidFill>
          <a:latin typeface="Arial" charset="0"/>
        </a:defRPr>
      </a:lvl5pPr>
      <a:lvl6pPr marL="457146" algn="l" rtl="0" fontAlgn="base">
        <a:spcBef>
          <a:spcPct val="0"/>
        </a:spcBef>
        <a:spcAft>
          <a:spcPct val="0"/>
        </a:spcAft>
        <a:defRPr sz="4000">
          <a:solidFill>
            <a:srgbClr val="6B6262"/>
          </a:solidFill>
          <a:latin typeface="Corbel" pitchFamily="34" charset="0"/>
        </a:defRPr>
      </a:lvl6pPr>
      <a:lvl7pPr marL="914293" algn="l" rtl="0" fontAlgn="base">
        <a:spcBef>
          <a:spcPct val="0"/>
        </a:spcBef>
        <a:spcAft>
          <a:spcPct val="0"/>
        </a:spcAft>
        <a:defRPr sz="4000">
          <a:solidFill>
            <a:srgbClr val="6B6262"/>
          </a:solidFill>
          <a:latin typeface="Corbel" pitchFamily="34" charset="0"/>
        </a:defRPr>
      </a:lvl7pPr>
      <a:lvl8pPr marL="1371440" algn="l" rtl="0" fontAlgn="base">
        <a:spcBef>
          <a:spcPct val="0"/>
        </a:spcBef>
        <a:spcAft>
          <a:spcPct val="0"/>
        </a:spcAft>
        <a:defRPr sz="4000">
          <a:solidFill>
            <a:srgbClr val="6B6262"/>
          </a:solidFill>
          <a:latin typeface="Corbel" pitchFamily="34" charset="0"/>
        </a:defRPr>
      </a:lvl8pPr>
      <a:lvl9pPr marL="1828586" algn="l" rtl="0" fontAlgn="base">
        <a:spcBef>
          <a:spcPct val="0"/>
        </a:spcBef>
        <a:spcAft>
          <a:spcPct val="0"/>
        </a:spcAft>
        <a:defRPr sz="4000">
          <a:solidFill>
            <a:srgbClr val="6B6262"/>
          </a:solidFill>
          <a:latin typeface="Corbel" pitchFamily="34" charset="0"/>
        </a:defRPr>
      </a:lvl9pPr>
    </p:titleStyle>
    <p:bodyStyle>
      <a:lvl1pPr marL="409575" indent="-341313" algn="l" rtl="0" eaLnBrk="0" fontAlgn="base" hangingPunct="0">
        <a:spcBef>
          <a:spcPts val="700"/>
        </a:spcBef>
        <a:spcAft>
          <a:spcPct val="0"/>
        </a:spcAft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38188" indent="-2841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93775" indent="-2270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258888" indent="-227013" algn="l" rtl="0" eaLnBrk="0" fontAlgn="base" hangingPunct="0">
        <a:spcBef>
          <a:spcPct val="20000"/>
        </a:spcBef>
        <a:spcAft>
          <a:spcPct val="0"/>
        </a:spcAft>
        <a:buClr>
          <a:srgbClr val="A28E6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79550" indent="-207963" algn="l" rtl="0" eaLnBrk="0" fontAlgn="base" hangingPunct="0">
        <a:spcBef>
          <a:spcPct val="20000"/>
        </a:spcBef>
        <a:spcAft>
          <a:spcPct val="0"/>
        </a:spcAft>
        <a:buClr>
          <a:srgbClr val="A28E6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09728" indent="-21028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730" indent="-182859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731" indent="-182859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733" indent="-182859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/>
          </p:cNvSpPr>
          <p:nvPr>
            <p:ph sz="half" idx="1"/>
          </p:nvPr>
        </p:nvSpPr>
        <p:spPr>
          <a:xfrm>
            <a:off x="914400" y="4570413"/>
            <a:ext cx="7772400" cy="1677987"/>
          </a:xfrm>
        </p:spPr>
        <p:txBody>
          <a:bodyPr/>
          <a:lstStyle/>
          <a:p>
            <a:pPr marL="374650" indent="-342900"/>
            <a:r>
              <a:rPr lang="en-US" sz="1600" b="1" dirty="0">
                <a:solidFill>
                  <a:schemeClr val="bg1"/>
                </a:solidFill>
                <a:latin typeface="Corbel" pitchFamily="34" charset="0"/>
              </a:rPr>
              <a:t>Prepared by</a:t>
            </a:r>
          </a:p>
          <a:p>
            <a:pPr marL="374650" indent="-342900"/>
            <a:r>
              <a:rPr lang="en-US" sz="1600" b="1" dirty="0">
                <a:solidFill>
                  <a:schemeClr val="bg1"/>
                </a:solidFill>
                <a:latin typeface="Corbel" pitchFamily="34" charset="0"/>
              </a:rPr>
              <a:t>The Center for Business and Economic Research</a:t>
            </a:r>
          </a:p>
          <a:p>
            <a:pPr marL="374650" indent="-342900"/>
            <a:r>
              <a:rPr lang="en-US" sz="1600" b="1" dirty="0">
                <a:solidFill>
                  <a:schemeClr val="bg1"/>
                </a:solidFill>
                <a:latin typeface="Corbel" pitchFamily="34" charset="0"/>
              </a:rPr>
              <a:t>Lee Business School</a:t>
            </a:r>
          </a:p>
          <a:p>
            <a:pPr marL="374650" indent="-342900"/>
            <a:r>
              <a:rPr lang="en-US" sz="1600" b="1" dirty="0">
                <a:solidFill>
                  <a:schemeClr val="bg1"/>
                </a:solidFill>
                <a:latin typeface="Corbel" pitchFamily="34" charset="0"/>
              </a:rPr>
              <a:t>University of Nevada, Las Vegas</a:t>
            </a:r>
          </a:p>
          <a:p>
            <a:pPr marL="374650" indent="-342900"/>
            <a:r>
              <a:rPr lang="en-US" sz="1600" b="1" dirty="0">
                <a:solidFill>
                  <a:schemeClr val="bg1"/>
                </a:solidFill>
                <a:latin typeface="Corbel" pitchFamily="34" charset="0"/>
              </a:rPr>
              <a:t>May 30, 2012</a:t>
            </a:r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894049" y="2464967"/>
            <a:ext cx="7253426" cy="1842779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cap="all" dirty="0">
                <a:ln/>
                <a:solidFill>
                  <a:schemeClr val="bg1">
                    <a:lumMod val="75000"/>
                  </a:schemeClr>
                </a:solidFill>
                <a:effectLst>
                  <a:reflection blurRad="12700" stA="50000" endPos="50000" dir="5400000" sy="-100000" rotWithShape="0"/>
                </a:effectLst>
                <a:latin typeface="Corbel" pitchFamily="34" charset="0"/>
              </a:rPr>
              <a:t>Midyear</a:t>
            </a:r>
            <a:r>
              <a:rPr lang="en-US" sz="5400" b="1" cap="all" baseline="0" dirty="0">
                <a:ln/>
                <a:solidFill>
                  <a:schemeClr val="bg1">
                    <a:lumMod val="75000"/>
                  </a:schemeClr>
                </a:solidFill>
                <a:effectLst>
                  <a:reflection blurRad="12700" stA="50000" endPos="50000" dir="5400000" sy="-100000" rotWithShape="0"/>
                </a:effectLst>
                <a:latin typeface="Corbel" pitchFamily="34" charset="0"/>
              </a:rPr>
              <a:t> </a:t>
            </a:r>
            <a:r>
              <a:rPr lang="en-US" sz="5400" b="1" cap="all" dirty="0">
                <a:ln/>
                <a:solidFill>
                  <a:schemeClr val="bg1">
                    <a:lumMod val="75000"/>
                  </a:schemeClr>
                </a:solidFill>
                <a:effectLst>
                  <a:reflection blurRad="12700" stA="50000" endPos="50000" dir="5400000" sy="-100000" rotWithShape="0"/>
                </a:effectLst>
                <a:latin typeface="Corbel" pitchFamily="34" charset="0"/>
              </a:rPr>
              <a:t>ECONOMIC  OUTLOOK </a:t>
            </a:r>
            <a:r>
              <a:rPr lang="en-US" sz="5400" b="1" cap="all" dirty="0">
                <a:ln/>
                <a:solidFill>
                  <a:schemeClr val="accent1"/>
                </a:solidFill>
                <a:effectLst>
                  <a:reflection blurRad="12700" stA="50000" endPos="50000" dir="5400000" sy="-100000" rotWithShape="0"/>
                </a:effectLst>
                <a:latin typeface="Corbel" pitchFamily="34" charset="0"/>
              </a:rPr>
              <a:t>2012</a:t>
            </a:r>
            <a:endParaRPr lang="en-US" sz="5400" b="1" cap="all" dirty="0">
              <a:ln/>
              <a:solidFill>
                <a:schemeClr val="tx1"/>
              </a:solidFill>
              <a:effectLst>
                <a:reflection blurRad="12700" stA="50000" endPos="50000" dir="5400000" sy="-100000" rotWithShape="0"/>
              </a:effectLst>
              <a:latin typeface="Corbel" pitchFamily="34" charset="0"/>
            </a:endParaRPr>
          </a:p>
        </p:txBody>
      </p:sp>
      <p:sp>
        <p:nvSpPr>
          <p:cNvPr id="512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B4DFC1-48A9-4B3B-81DC-0EF6F8EEA286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5" descr="PowerPointTITLESLIDE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4"/>
          <p:cNvSpPr txBox="1">
            <a:spLocks/>
          </p:cNvSpPr>
          <p:nvPr/>
        </p:nvSpPr>
        <p:spPr bwMode="auto">
          <a:xfrm>
            <a:off x="457200" y="4440114"/>
            <a:ext cx="7772399" cy="196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marL="374650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Stephen M. Miller, Director CBER</a:t>
            </a:r>
          </a:p>
          <a:p>
            <a:pPr marL="374650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Lee Business School</a:t>
            </a:r>
          </a:p>
          <a:p>
            <a:pPr marL="374650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University of Nevada, Las Vegas</a:t>
            </a:r>
          </a:p>
          <a:p>
            <a:pPr marL="374650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lang="en-US" sz="2000" b="1" dirty="0">
                <a:solidFill>
                  <a:schemeClr val="bg1"/>
                </a:solidFill>
                <a:latin typeface="+mn-lt"/>
                <a:cs typeface="+mn-cs"/>
              </a:rPr>
              <a:t>CBER-LVGEA </a:t>
            </a:r>
            <a:r>
              <a:rPr lang="en-US" sz="2000" b="1">
                <a:solidFill>
                  <a:schemeClr val="bg1"/>
                </a:solidFill>
                <a:latin typeface="+mn-lt"/>
                <a:cs typeface="+mn-cs"/>
              </a:rPr>
              <a:t>Outlook </a:t>
            </a:r>
            <a:r>
              <a:rPr lang="en-US" sz="2000" b="1" smtClean="0">
                <a:solidFill>
                  <a:schemeClr val="bg1"/>
                </a:solidFill>
                <a:latin typeface="+mn-lt"/>
                <a:cs typeface="+mn-cs"/>
              </a:rPr>
              <a:t>19 Seminar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4650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lang="en-US" sz="2000" b="1" noProof="0" dirty="0" smtClean="0">
                <a:solidFill>
                  <a:schemeClr val="bg1"/>
                </a:solidFill>
                <a:latin typeface="+mn-lt"/>
                <a:cs typeface="+mn-cs"/>
              </a:rPr>
              <a:t>November </a:t>
            </a:r>
            <a:r>
              <a:rPr lang="en-US" sz="2000" b="1" noProof="0" dirty="0">
                <a:solidFill>
                  <a:schemeClr val="bg1"/>
                </a:solidFill>
                <a:latin typeface="+mn-lt"/>
                <a:cs typeface="+mn-cs"/>
              </a:rPr>
              <a:t>29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2018</a:t>
            </a:r>
          </a:p>
        </p:txBody>
      </p:sp>
      <p:sp>
        <p:nvSpPr>
          <p:cNvPr id="9" name="Rectangle 3"/>
          <p:cNvSpPr txBox="1">
            <a:spLocks/>
          </p:cNvSpPr>
          <p:nvPr/>
        </p:nvSpPr>
        <p:spPr>
          <a:xfrm>
            <a:off x="35168" y="3124200"/>
            <a:ext cx="9108831" cy="841131"/>
          </a:xfrm>
          <a:prstGeom prst="rect">
            <a:avLst/>
          </a:prstGeom>
        </p:spPr>
        <p:txBody>
          <a:bodyPr vert="horz" lIns="91429" tIns="45714" rIns="91429" bIns="45714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eaLnBrk="0" fontAlgn="auto" hangingPunct="0">
              <a:spcAft>
                <a:spcPts val="0"/>
              </a:spcAft>
              <a:defRPr/>
            </a:pPr>
            <a:r>
              <a:rPr lang="en-US" sz="4000" b="1" cap="all" spc="-150" smtClean="0">
                <a:ln/>
                <a:solidFill>
                  <a:schemeClr val="bg1"/>
                </a:solidFill>
                <a:effectLst>
                  <a:reflection blurRad="12700" stA="50000" endPos="50000" dir="5400000" sy="-100000" rotWithShape="0"/>
                </a:effectLst>
              </a:rPr>
              <a:t>    OUTLOOK </a:t>
            </a:r>
            <a:r>
              <a:rPr lang="en-US" sz="4000" b="1" cap="all" spc="-150" dirty="0">
                <a:ln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50000" endPos="50000" dir="5400000" sy="-100000" rotWithShape="0"/>
                </a:effectLst>
                <a:cs typeface="Calibri" pitchFamily="34" charset="0"/>
              </a:rPr>
              <a:t>19</a:t>
            </a:r>
            <a:endParaRPr lang="en-US" sz="4000" b="1" cap="all" spc="-150" dirty="0">
              <a:ln/>
              <a:solidFill>
                <a:schemeClr val="accent1">
                  <a:lumMod val="60000"/>
                  <a:lumOff val="40000"/>
                </a:schemeClr>
              </a:solidFill>
              <a:effectLst>
                <a:reflection blurRad="12700" stA="50000" endPos="50000" dir="5400000" sy="-100000" rotWithShape="0"/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902055"/>
            <a:ext cx="3435103" cy="4987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B49712-F69C-47DB-91F3-ADB989D6763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81000"/>
            <a:ext cx="8153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1485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B49712-F69C-47DB-91F3-ADB989D6763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81000"/>
            <a:ext cx="8153400" cy="594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1025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B49712-F69C-47DB-91F3-ADB989D6763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81000"/>
            <a:ext cx="8153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6749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B49712-F69C-47DB-91F3-ADB989D6763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81000"/>
            <a:ext cx="8153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0703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B49712-F69C-47DB-91F3-ADB989D6763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81000"/>
            <a:ext cx="8153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0786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B49712-F69C-47DB-91F3-ADB989D6763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81000"/>
            <a:ext cx="8153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3358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9" descr="Slide---Income"/>
          <p:cNvPicPr>
            <a:picLocks noChangeAspect="1" noChangeArrowheads="1"/>
          </p:cNvPicPr>
          <p:nvPr/>
        </p:nvPicPr>
        <p:blipFill rotWithShape="1">
          <a:blip r:embed="rId3" cstate="print"/>
          <a:srcRect l="41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9626" name="Text Box 10"/>
          <p:cNvSpPr txBox="1">
            <a:spLocks noChangeArrowheads="1"/>
          </p:cNvSpPr>
          <p:nvPr/>
        </p:nvSpPr>
        <p:spPr bwMode="auto">
          <a:xfrm>
            <a:off x="457200" y="4343400"/>
            <a:ext cx="8610600" cy="707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9" tIns="45714" rIns="91429" bIns="45714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Southern Nevada Outlook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76232-0DDC-4B9D-9958-EC800074085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097" y="6067301"/>
            <a:ext cx="3435103" cy="49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8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B49712-F69C-47DB-91F3-ADB989D6763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81000"/>
            <a:ext cx="8153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6855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B49712-F69C-47DB-91F3-ADB989D6763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81000"/>
            <a:ext cx="8153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3317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B49712-F69C-47DB-91F3-ADB989D6763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81000"/>
            <a:ext cx="8153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6302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9" descr="Slide---Income"/>
          <p:cNvPicPr>
            <a:picLocks noChangeAspect="1" noChangeArrowheads="1"/>
          </p:cNvPicPr>
          <p:nvPr/>
        </p:nvPicPr>
        <p:blipFill rotWithShape="1">
          <a:blip r:embed="rId3" cstate="print"/>
          <a:srcRect l="409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9626" name="Text Box 10"/>
          <p:cNvSpPr txBox="1">
            <a:spLocks noChangeArrowheads="1"/>
          </p:cNvSpPr>
          <p:nvPr/>
        </p:nvSpPr>
        <p:spPr bwMode="auto">
          <a:xfrm>
            <a:off x="457200" y="4343400"/>
            <a:ext cx="8610600" cy="707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9" tIns="45714" rIns="91429" bIns="45714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National Outlook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76232-0DDC-4B9D-9958-EC800074085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943600"/>
            <a:ext cx="34321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B49712-F69C-47DB-91F3-ADB989D67633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81000"/>
            <a:ext cx="8153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1711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B49712-F69C-47DB-91F3-ADB989D67633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81000"/>
            <a:ext cx="8153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1966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B49712-F69C-47DB-91F3-ADB989D67633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381000"/>
            <a:ext cx="815340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4225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B49712-F69C-47DB-91F3-ADB989D67633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81000"/>
            <a:ext cx="8153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1129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B49712-F69C-47DB-91F3-ADB989D67633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81000"/>
            <a:ext cx="8153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4053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B49712-F69C-47DB-91F3-ADB989D67633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81000"/>
            <a:ext cx="8153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1129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B49712-F69C-47DB-91F3-ADB989D67633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81000"/>
            <a:ext cx="8153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51488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B49712-F69C-47DB-91F3-ADB989D67633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81001"/>
            <a:ext cx="8153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4476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B49712-F69C-47DB-91F3-ADB989D67633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81000"/>
            <a:ext cx="8153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7308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B49712-F69C-47DB-91F3-ADB989D67633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81000"/>
            <a:ext cx="8153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12624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B49712-F69C-47DB-91F3-ADB989D6763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81000"/>
            <a:ext cx="8153400" cy="59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58576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B49712-F69C-47DB-91F3-ADB989D67633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81000"/>
            <a:ext cx="8153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0535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B49712-F69C-47DB-91F3-ADB989D67633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81000"/>
            <a:ext cx="8153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00791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B49712-F69C-47DB-91F3-ADB989D67633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84175"/>
            <a:ext cx="8153400" cy="594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55154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B49712-F69C-47DB-91F3-ADB989D67633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381000"/>
            <a:ext cx="815340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63436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B49712-F69C-47DB-91F3-ADB989D67633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80999"/>
            <a:ext cx="8153400" cy="594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54562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>
                <a:effectLst/>
              </a:rPr>
              <a:t>Risks to the Outlook </a:t>
            </a:r>
            <a:endParaRPr lang="en-US" sz="4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90246"/>
            <a:ext cx="8610600" cy="5273675"/>
          </a:xfrm>
          <a:solidFill>
            <a:srgbClr val="9B2D1F"/>
          </a:solidFill>
        </p:spPr>
        <p:txBody>
          <a:bodyPr lIns="365760" tIns="182880" rIns="365760" bIns="182880"/>
          <a:lstStyle/>
          <a:p>
            <a:pPr lvl="1">
              <a:spcBef>
                <a:spcPts val="400"/>
              </a:spcBef>
              <a:buClr>
                <a:prstClr val="white"/>
              </a:buClr>
            </a:pPr>
            <a:r>
              <a:rPr lang="en-US" sz="32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Changes in International Growth</a:t>
            </a:r>
          </a:p>
          <a:p>
            <a:pPr lvl="2">
              <a:spcBef>
                <a:spcPts val="400"/>
              </a:spcBef>
              <a:buClr>
                <a:prstClr val="white"/>
              </a:buClr>
            </a:pPr>
            <a:r>
              <a:rPr lang="en-US" sz="28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China and emerging market economies</a:t>
            </a:r>
          </a:p>
          <a:p>
            <a:pPr lvl="2">
              <a:spcBef>
                <a:spcPts val="400"/>
              </a:spcBef>
              <a:spcAft>
                <a:spcPts val="1200"/>
              </a:spcAft>
              <a:buClr>
                <a:prstClr val="white"/>
              </a:buClr>
            </a:pPr>
            <a:r>
              <a:rPr lang="en-US" sz="28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Euro area</a:t>
            </a:r>
          </a:p>
          <a:p>
            <a:pPr lvl="2">
              <a:spcBef>
                <a:spcPts val="400"/>
              </a:spcBef>
              <a:spcAft>
                <a:spcPts val="1200"/>
              </a:spcAft>
              <a:buClr>
                <a:prstClr val="white"/>
              </a:buClr>
            </a:pPr>
            <a:endParaRPr lang="en-US" sz="28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lvl="1">
              <a:spcBef>
                <a:spcPts val="400"/>
              </a:spcBef>
              <a:buClr>
                <a:prstClr val="white"/>
              </a:buClr>
            </a:pPr>
            <a:r>
              <a:rPr lang="en-US" sz="32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Monetary or Fiscal Policy Blunders</a:t>
            </a:r>
          </a:p>
          <a:p>
            <a:pPr lvl="2">
              <a:spcBef>
                <a:spcPts val="400"/>
              </a:spcBef>
              <a:spcAft>
                <a:spcPts val="1200"/>
              </a:spcAft>
              <a:buClr>
                <a:prstClr val="white"/>
              </a:buClr>
            </a:pPr>
            <a:r>
              <a:rPr lang="en-US" sz="28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Abort growth and cause recession?</a:t>
            </a:r>
          </a:p>
          <a:p>
            <a:pPr lvl="2">
              <a:spcBef>
                <a:spcPts val="400"/>
              </a:spcBef>
              <a:spcAft>
                <a:spcPts val="1200"/>
              </a:spcAft>
              <a:buClr>
                <a:prstClr val="white"/>
              </a:buClr>
            </a:pPr>
            <a:endParaRPr lang="en-US" sz="28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lvl="1">
              <a:spcBef>
                <a:spcPts val="400"/>
              </a:spcBef>
              <a:buClr>
                <a:prstClr val="white"/>
              </a:buClr>
            </a:pPr>
            <a:r>
              <a:rPr lang="en-US" sz="320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Trade/Tariff </a:t>
            </a:r>
            <a:r>
              <a:rPr lang="en-US" sz="32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War</a:t>
            </a:r>
          </a:p>
          <a:p>
            <a:pPr lvl="1">
              <a:spcBef>
                <a:spcPts val="400"/>
              </a:spcBef>
              <a:buClr>
                <a:prstClr val="white"/>
              </a:buClr>
            </a:pPr>
            <a:endParaRPr lang="en-US" sz="32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264275"/>
            <a:ext cx="4572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7B51A65-8FC5-4985-ADE8-A4D524CC6BB4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60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Grp="1"/>
          </p:cNvSpPr>
          <p:nvPr>
            <p:ph type="title"/>
          </p:nvPr>
        </p:nvSpPr>
        <p:spPr>
          <a:xfrm>
            <a:off x="4800600" y="1066800"/>
            <a:ext cx="3962400" cy="1676400"/>
          </a:xfrm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Knowledge within Reach</a:t>
            </a:r>
          </a:p>
        </p:txBody>
      </p:sp>
      <p:pic>
        <p:nvPicPr>
          <p:cNvPr id="3" name="Picture 2" descr="cover photo for UNL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81000"/>
            <a:ext cx="3911600" cy="5867400"/>
          </a:xfrm>
          <a:prstGeom prst="rect">
            <a:avLst/>
          </a:prstGeom>
        </p:spPr>
      </p:pic>
      <p:sp>
        <p:nvSpPr>
          <p:cNvPr id="4" name="Rectangle 1"/>
          <p:cNvSpPr txBox="1">
            <a:spLocks/>
          </p:cNvSpPr>
          <p:nvPr/>
        </p:nvSpPr>
        <p:spPr>
          <a:xfrm>
            <a:off x="4800600" y="5334000"/>
            <a:ext cx="3886200" cy="762000"/>
          </a:xfrm>
          <a:prstGeom prst="rect">
            <a:avLst/>
          </a:prstGeom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itchFamily="34" charset="0"/>
                <a:ea typeface="+mj-ea"/>
                <a:cs typeface="+mj-cs"/>
              </a:rPr>
              <a:t>http://cber.unlv.edu</a:t>
            </a:r>
          </a:p>
        </p:txBody>
      </p:sp>
      <p:sp>
        <p:nvSpPr>
          <p:cNvPr id="5" name="Rectangle 1"/>
          <p:cNvSpPr txBox="1">
            <a:spLocks/>
          </p:cNvSpPr>
          <p:nvPr/>
        </p:nvSpPr>
        <p:spPr>
          <a:xfrm>
            <a:off x="4800600" y="3276600"/>
            <a:ext cx="3352800" cy="1676400"/>
          </a:xfrm>
          <a:prstGeom prst="rect">
            <a:avLst/>
          </a:prstGeom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-150" normalizeH="0" baseline="0" noProof="0" dirty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itchFamily="34" charset="0"/>
                <a:ea typeface="+mj-ea"/>
                <a:cs typeface="+mj-cs"/>
              </a:rPr>
              <a:t>CBER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76232-0DDC-4B9D-9958-EC8000740858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B49712-F69C-47DB-91F3-ADB989D6763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81000"/>
            <a:ext cx="8153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4099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B49712-F69C-47DB-91F3-ADB989D6763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81000"/>
            <a:ext cx="8153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615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9" descr="Slide---Income"/>
          <p:cNvPicPr>
            <a:picLocks noChangeAspect="1" noChangeArrowheads="1"/>
          </p:cNvPicPr>
          <p:nvPr/>
        </p:nvPicPr>
        <p:blipFill rotWithShape="1">
          <a:blip r:embed="rId3" cstate="print"/>
          <a:srcRect l="41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9626" name="Text Box 10"/>
          <p:cNvSpPr txBox="1">
            <a:spLocks noChangeArrowheads="1"/>
          </p:cNvSpPr>
          <p:nvPr/>
        </p:nvSpPr>
        <p:spPr bwMode="auto">
          <a:xfrm>
            <a:off x="457200" y="4343400"/>
            <a:ext cx="8610600" cy="707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9" tIns="45714" rIns="91429" bIns="45714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Nevada Outlook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76232-0DDC-4B9D-9958-EC800074085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097" y="6039635"/>
            <a:ext cx="3435103" cy="49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53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B49712-F69C-47DB-91F3-ADB989D6763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81000"/>
            <a:ext cx="8153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2252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B49712-F69C-47DB-91F3-ADB989D6763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81000"/>
            <a:ext cx="8153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2252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B49712-F69C-47DB-91F3-ADB989D6763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81000"/>
            <a:ext cx="8153400" cy="59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47439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4_Introduction to Microsoft® Office PowerPoint® 2007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4_Introduction to Microsoft® Office PowerPoint® 2007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706</Words>
  <Application>Microsoft Office PowerPoint</Application>
  <PresentationFormat>On-screen Show (4:3)</PresentationFormat>
  <Paragraphs>204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Corbel</vt:lpstr>
      <vt:lpstr>Wingdings</vt:lpstr>
      <vt:lpstr>Wingdings 2</vt:lpstr>
      <vt:lpstr>Wingdings 3</vt:lpstr>
      <vt:lpstr>4_Introduction to Microsoft® Office PowerPoint® 2007</vt:lpstr>
      <vt:lpstr>Midyear ECONOMIC  OUTLOOK 2012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Risks to the Outlook </vt:lpstr>
      <vt:lpstr>Knowledge within Reach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CBER Economic Outlook</dc:title>
  <dc:creator/>
  <cp:lastModifiedBy/>
  <cp:revision>99</cp:revision>
  <cp:lastPrinted>2012-05-15T03:00:27Z</cp:lastPrinted>
  <dcterms:created xsi:type="dcterms:W3CDTF">2012-05-15T02:59:00Z</dcterms:created>
  <dcterms:modified xsi:type="dcterms:W3CDTF">2018-11-27T15:56:36Z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12.0.4513</vt:lpwstr>
  </property>
  <property fmtid="{D5CDD505-2E9C-101B-9397-08002B2CF9AE}" pid="4" name="_TemplateID">
    <vt:lpwstr>TC101769261033</vt:lpwstr>
  </property>
</Properties>
</file>